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435" r:id="rId2"/>
    <p:sldId id="441" r:id="rId3"/>
    <p:sldId id="437" r:id="rId4"/>
    <p:sldId id="445" r:id="rId5"/>
    <p:sldId id="446" r:id="rId6"/>
    <p:sldId id="447" r:id="rId7"/>
    <p:sldId id="449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16" autoAdjust="0"/>
    <p:restoredTop sz="71669" autoAdjust="0"/>
  </p:normalViewPr>
  <p:slideViewPr>
    <p:cSldViewPr snapToGrid="0">
      <p:cViewPr>
        <p:scale>
          <a:sx n="70" d="100"/>
          <a:sy n="70" d="100"/>
        </p:scale>
        <p:origin x="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A2DA-643A-463C-866E-F35E694B91DA}" type="datetimeFigureOut">
              <a:rPr lang="de-DE" smtClean="0"/>
              <a:t>06.11.16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ADDB0-2A0F-4F20-9C2F-50EEC6A37E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3618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DB449-486F-456A-B109-598711D3768F}" type="datetimeFigureOut">
              <a:rPr lang="de-DE" smtClean="0"/>
              <a:t>06.11.16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4E32A-773C-4929-8D99-18F8AD191AE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999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2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411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tags" Target="../tags/tag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tags" Target="../tags/tag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4.vml"/><Relationship Id="rId2" Type="http://schemas.openxmlformats.org/officeDocument/2006/relationships/tags" Target="../tags/tag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5.vml"/><Relationship Id="rId2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6.vml"/><Relationship Id="rId2" Type="http://schemas.openxmlformats.org/officeDocument/2006/relationships/tags" Target="../tags/tag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7.vml"/><Relationship Id="rId2" Type="http://schemas.openxmlformats.org/officeDocument/2006/relationships/tags" Target="../tags/tag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8.vml"/><Relationship Id="rId2" Type="http://schemas.openxmlformats.org/officeDocument/2006/relationships/tags" Target="../tags/tag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9.vml"/><Relationship Id="rId2" Type="http://schemas.openxmlformats.org/officeDocument/2006/relationships/tags" Target="../tags/tag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17599" y="2298170"/>
            <a:ext cx="8026767" cy="52070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>
              <a:lnSpc>
                <a:spcPct val="100000"/>
              </a:lnSpc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/>
              </a:defRPr>
            </a:lvl1pPr>
          </a:lstStyle>
          <a:p>
            <a:r>
              <a:rPr lang="en-US" dirty="0" smtClean="0"/>
              <a:t>Das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Haupttitel</a:t>
            </a: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0" y="2857501"/>
            <a:ext cx="12192000" cy="4000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latin typeface="Arial Narrow" panose="020B0606020202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7599" y="2936880"/>
            <a:ext cx="8026765" cy="218440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>
              <a:defRPr lang="de-DE" sz="3200" b="0" baseline="0" dirty="0" smtClean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 dirty="0" smtClean="0"/>
              <a:t>Das ist der 2-zeilige Subtitel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17600" y="5808710"/>
            <a:ext cx="72136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Ort, Datum,</a:t>
            </a:r>
          </a:p>
          <a:p>
            <a:pPr lvl="0"/>
            <a:r>
              <a:rPr lang="de-DE" dirty="0" smtClean="0"/>
              <a:t>Autor</a:t>
            </a:r>
          </a:p>
          <a:p>
            <a:pPr lvl="0"/>
            <a:r>
              <a:rPr lang="de-DE" dirty="0" smtClean="0"/>
              <a:t>Status</a:t>
            </a:r>
          </a:p>
          <a:p>
            <a:pPr lvl="0"/>
            <a:endParaRPr lang="de-DE" dirty="0" smtClean="0"/>
          </a:p>
        </p:txBody>
      </p:sp>
      <p:pic>
        <p:nvPicPr>
          <p:cNvPr id="7" name="Picture 8" descr="LOGO_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788" y="0"/>
            <a:ext cx="2285726" cy="8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E8F5-41A3-4301-A47F-31831316DC49}" type="datetime4">
              <a:rPr lang="de-DE" smtClean="0"/>
              <a:t>6. November 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55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7F9C7B1-2EC2-4381-AE6A-D48C16AF6BB3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18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DDF41F-C0CD-4D6D-B1B8-371D59A6A595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9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BF642D4-A5D5-48EB-8816-07EBA5FFB1EE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78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11C4843-1809-40E5-8578-E03375F47FBB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462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3A4E86-E105-42C2-BFCD-87B6057E2C9B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24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27DAB0F-5D0B-4037-9758-854518C8BB94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018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DB60C92-C9DA-4155-9A8C-48BE6E179608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92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35CF49-9A73-47A7-8F65-8E7E92988D2A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06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6224FF2-59FA-4BA9-B22B-606D9A3E51CA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68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00313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0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tx1">
                  <a:lumMod val="85000"/>
                  <a:lumOff val="15000"/>
                </a:schemeClr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85000"/>
                  <a:lumOff val="1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85000"/>
                  <a:lumOff val="1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85000"/>
                  <a:lumOff val="1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FED02-8F29-43DF-99E3-E0A5929004FF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70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B9FDA6-75A4-4AC5-A518-6C4F5DCE22DA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79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D29804-6381-442D-8431-54AF06AA6573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97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475A12F-773D-40F3-975C-324319C18717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824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CA68869-28F7-4FC2-8022-69F8909D12EE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4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D26D645-7457-46F8-A8FF-6A879952E15F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21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080181-388A-463F-B5F5-A0B0BA591070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05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D65EB56-45A2-4D1A-9B6C-55DE4D0EDF5A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95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DAF41A4-9F3F-4224-A411-7368417F9465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180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D5FE5AD-E500-4D34-9E44-6DC9EBD25FB2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5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38831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428449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235FCF-D5BC-44C9-B9DE-48EFF4593A2D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269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EF625A-31C6-4C43-A417-E21D122C48C9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624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69E491-B4C2-46B6-A237-FACFE3FBE201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309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8F62F-A418-41F2-A2B8-0712C2875A78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09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4A0E54-2F12-40C8-9BEB-C4B6394B4ECD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351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05A7F5-773C-4881-A0C4-FD42EFE01DC0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451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4714CE8-8790-46E3-A6C5-5A488DF231B9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6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3E987FC-42D9-453A-9633-2C730DEED79C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402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858E51C-64A7-4E7C-AB35-CFC5B09D3A53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28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7FDC5D2-36A7-438D-9651-EF40CEE3BFF8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2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11200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2351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8EDA7CF-0B25-4927-9C0E-D25F75C14022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51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1DB4873-AA39-4F92-AC07-5D311AB9735E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3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0E188F9-1BFA-4825-9F8A-513A15D12057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68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7F478BD-39EA-4984-8260-14496EFFC047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15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34774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4976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74924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5627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7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2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14365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tags" Target="../tags/tag1.xml"/><Relationship Id="rId47" Type="http://schemas.openxmlformats.org/officeDocument/2006/relationships/oleObject" Target="../embeddings/oleObject1.bin"/><Relationship Id="rId4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theme" Target="../theme/theme1.xml"/><Relationship Id="rId45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3535664569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" name="think-cell Folie" r:id="rId47" imgW="359" imgH="358" progId="TCLayout.ActiveDocument.1">
                  <p:embed/>
                </p:oleObj>
              </mc:Choice>
              <mc:Fallback>
                <p:oleObj name="think-cell Folie" r:id="rId47" imgW="359" imgH="35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6648" y="6486526"/>
            <a:ext cx="1454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4600" y="6486526"/>
            <a:ext cx="711200" cy="365125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08710" y="6486526"/>
            <a:ext cx="2978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04FF091-6AFD-46C0-A7CF-A8042EB4153F}" type="datetime4">
              <a:rPr lang="de-DE" smtClean="0"/>
              <a:t>6. November 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9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1" r:id="rId19"/>
    <p:sldLayoutId id="2147483682" r:id="rId20"/>
    <p:sldLayoutId id="2147483683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2" r:id="rId28"/>
    <p:sldLayoutId id="2147483694" r:id="rId29"/>
    <p:sldLayoutId id="2147483696" r:id="rId30"/>
    <p:sldLayoutId id="2147483698" r:id="rId31"/>
    <p:sldLayoutId id="2147483700" r:id="rId32"/>
    <p:sldLayoutId id="2147483702" r:id="rId33"/>
    <p:sldLayoutId id="2147483704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Arial"/>
        </a:defRPr>
      </a:lvl1pPr>
    </p:titleStyle>
    <p:bodyStyle>
      <a:lvl1pPr marL="269875" indent="-269875" algn="l" defTabSz="457200" rtl="0" eaLnBrk="1" latinLnBrk="0" hangingPunct="1">
        <a:lnSpc>
          <a:spcPct val="100000"/>
        </a:lnSpc>
        <a:spcBef>
          <a:spcPts val="390"/>
        </a:spcBef>
        <a:spcAft>
          <a:spcPts val="780"/>
        </a:spcAft>
        <a:buClr>
          <a:schemeClr val="tx1">
            <a:lumMod val="85000"/>
            <a:lumOff val="15000"/>
          </a:schemeClr>
        </a:buClr>
        <a:buSzPct val="165000"/>
        <a:buFont typeface="Arial"/>
        <a:buChar char="■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482600" indent="-217488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6477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806450" indent="-216000" algn="l" defTabSz="457200" rtl="0" eaLnBrk="1" latinLnBrk="0" hangingPunct="1">
        <a:spcBef>
          <a:spcPct val="20000"/>
        </a:spcBef>
        <a:spcAft>
          <a:spcPts val="576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920750" indent="-216000" algn="l" defTabSz="534988" rtl="0" eaLnBrk="1" latinLnBrk="0" hangingPunct="1">
        <a:spcBef>
          <a:spcPct val="20000"/>
        </a:spcBef>
        <a:spcAft>
          <a:spcPts val="480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kubernetes.io/docs/getting-started-guides" TargetMode="External"/><Relationship Id="rId4" Type="http://schemas.openxmlformats.org/officeDocument/2006/relationships/hyperlink" Target="https://cloud.google.com/container-engine" TargetMode="External"/><Relationship Id="rId5" Type="http://schemas.openxmlformats.org/officeDocument/2006/relationships/hyperlink" Target="https://giantswarm.io/" TargetMode="External"/><Relationship Id="rId6" Type="http://schemas.openxmlformats.org/officeDocument/2006/relationships/hyperlink" Target="http://kubernetes.io/docs" TargetMode="External"/><Relationship Id="rId7" Type="http://schemas.openxmlformats.org/officeDocument/2006/relationships/hyperlink" Target="https://www.katacoda.com/courses/kubernet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kubernetes.i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hift.org/latest/getting_started/administrators.html" TargetMode="External"/><Relationship Id="rId4" Type="http://schemas.openxmlformats.org/officeDocument/2006/relationships/hyperlink" Target="https://www.openshift.com/devpreview" TargetMode="External"/><Relationship Id="rId5" Type="http://schemas.openxmlformats.org/officeDocument/2006/relationships/hyperlink" Target="https://docs.openshift.org/" TargetMode="External"/><Relationship Id="rId6" Type="http://schemas.openxmlformats.org/officeDocument/2006/relationships/hyperlink" Target="https://www.openshift.com/promotions/ebook.html" TargetMode="External"/><Relationship Id="rId7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openshift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ontena.io/" TargetMode="External"/><Relationship Id="rId4" Type="http://schemas.openxmlformats.org/officeDocument/2006/relationships/hyperlink" Target="https://www.kontena.io/docs/getting-started/installing/" TargetMode="External"/><Relationship Id="rId5" Type="http://schemas.openxmlformats.org/officeDocument/2006/relationships/hyperlink" Target="https://kontena.io/platform" TargetMode="External"/><Relationship Id="rId6" Type="http://schemas.openxmlformats.org/officeDocument/2006/relationships/hyperlink" Target="https://www.kontena.io/docs" TargetMode="External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</a:t>
            </a:fld>
            <a:endParaRPr lang="de-DE"/>
          </a:p>
        </p:txBody>
      </p:sp>
      <p:pic>
        <p:nvPicPr>
          <p:cNvPr id="4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0" y="0"/>
            <a:ext cx="12192000" cy="70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4397804"/>
            <a:ext cx="12192000" cy="231616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20" y="0"/>
            <a:ext cx="2384080" cy="885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80" y="4382306"/>
            <a:ext cx="6743700" cy="213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44968" y="5283109"/>
            <a:ext cx="2125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Source Code Pro" charset="0"/>
                <a:ea typeface="Source Code Pro" charset="0"/>
                <a:cs typeface="Source Code Pro" charset="0"/>
              </a:rPr>
              <a:t>Summary</a:t>
            </a:r>
            <a:endParaRPr lang="en-US" sz="3600" b="1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1141"/>
          <a:stretch/>
        </p:blipFill>
        <p:spPr>
          <a:xfrm>
            <a:off x="1190483" y="14217"/>
            <a:ext cx="10326603" cy="6843783"/>
          </a:xfrm>
          <a:prstGeom prst="rect">
            <a:avLst/>
          </a:prstGeom>
        </p:spPr>
      </p:pic>
      <p:sp>
        <p:nvSpPr>
          <p:cNvPr id="5" name="Abgerundete rechteckige Legende 4"/>
          <p:cNvSpPr/>
          <p:nvPr/>
        </p:nvSpPr>
        <p:spPr>
          <a:xfrm>
            <a:off x="76200" y="457200"/>
            <a:ext cx="1839686" cy="881743"/>
          </a:xfrm>
          <a:prstGeom prst="wedgeRoundRectCallout">
            <a:avLst>
              <a:gd name="adj1" fmla="val 78575"/>
              <a:gd name="adj2" fmla="val -15500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access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endpoints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from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outside?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76200" y="2264229"/>
            <a:ext cx="1839686" cy="881743"/>
          </a:xfrm>
          <a:prstGeom prst="wedgeRoundRectCallout">
            <a:avLst>
              <a:gd name="adj1" fmla="val 67924"/>
              <a:gd name="adj2" fmla="val -63648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expose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find </a:t>
            </a:r>
            <a:r>
              <a:rPr lang="de-DE" sz="1600" dirty="0" err="1" smtClean="0">
                <a:solidFill>
                  <a:schemeClr val="tx1"/>
                </a:solidFill>
              </a:rPr>
              <a:t>endpoints</a:t>
            </a:r>
            <a:r>
              <a:rPr lang="de-DE" sz="1600" dirty="0" smtClean="0">
                <a:solidFill>
                  <a:schemeClr val="tx1"/>
                </a:solidFill>
              </a:rPr>
              <a:t>?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351314" y="2995236"/>
            <a:ext cx="1839686" cy="881743"/>
          </a:xfrm>
          <a:prstGeom prst="wedgeRoundRectCallout">
            <a:avLst>
              <a:gd name="adj1" fmla="val 107569"/>
              <a:gd name="adj2" fmla="val -95747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execute</a:t>
            </a:r>
            <a:r>
              <a:rPr lang="de-DE" sz="1600" dirty="0" smtClean="0">
                <a:solidFill>
                  <a:schemeClr val="tx1"/>
                </a:solidFill>
              </a:rPr>
              <a:t> an </a:t>
            </a:r>
            <a:r>
              <a:rPr lang="de-DE" sz="1600" dirty="0" err="1" smtClean="0">
                <a:solidFill>
                  <a:schemeClr val="tx1"/>
                </a:solidFill>
              </a:rPr>
              <a:t>ops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component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8164286" y="2643114"/>
            <a:ext cx="1981200" cy="881743"/>
          </a:xfrm>
          <a:prstGeom prst="wedgeRoundRectCallout">
            <a:avLst>
              <a:gd name="adj1" fmla="val -79793"/>
              <a:gd name="adj2" fmla="val -82167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call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other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endpoints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resilient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responsive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9949543" y="2049843"/>
            <a:ext cx="2122713" cy="881743"/>
          </a:xfrm>
          <a:prstGeom prst="wedgeRoundRectCallout">
            <a:avLst>
              <a:gd name="adj1" fmla="val -77119"/>
              <a:gd name="adj2" fmla="val -96981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detect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resolve</a:t>
            </a:r>
            <a:r>
              <a:rPr lang="de-DE" sz="1600" dirty="0" smtClean="0">
                <a:solidFill>
                  <a:schemeClr val="tx1"/>
                </a:solidFill>
              </a:rPr>
              <a:t> operational </a:t>
            </a:r>
            <a:r>
              <a:rPr lang="de-DE" sz="1600" dirty="0" err="1" smtClean="0">
                <a:solidFill>
                  <a:schemeClr val="tx1"/>
                </a:solidFill>
              </a:rPr>
              <a:t>anomalies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179644" y="206051"/>
            <a:ext cx="2558141" cy="881743"/>
          </a:xfrm>
          <a:prstGeom prst="wedgeRoundRectCallout">
            <a:avLst>
              <a:gd name="adj1" fmla="val -6153"/>
              <a:gd name="adj2" fmla="val 257400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provide</a:t>
            </a:r>
            <a:r>
              <a:rPr lang="de-DE" sz="1600" dirty="0" smtClean="0">
                <a:solidFill>
                  <a:schemeClr val="tx1"/>
                </a:solidFill>
              </a:rPr>
              <a:t> cluster-</a:t>
            </a:r>
            <a:r>
              <a:rPr lang="de-DE" sz="1600" dirty="0" err="1" smtClean="0">
                <a:solidFill>
                  <a:schemeClr val="tx1"/>
                </a:solidFill>
              </a:rPr>
              <a:t>wide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configuration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consensus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9172200" y="3579511"/>
            <a:ext cx="2686801" cy="1103236"/>
          </a:xfrm>
          <a:prstGeom prst="wedgeRoundRectCallout">
            <a:avLst>
              <a:gd name="adj1" fmla="val -68735"/>
              <a:gd name="adj2" fmla="val 35120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run</a:t>
            </a:r>
            <a:r>
              <a:rPr lang="de-DE" sz="1600" dirty="0" smtClean="0">
                <a:solidFill>
                  <a:schemeClr val="tx1"/>
                </a:solidFill>
              </a:rPr>
              <a:t> (</a:t>
            </a:r>
            <a:r>
              <a:rPr lang="de-DE" sz="1600" dirty="0" err="1" smtClean="0">
                <a:solidFill>
                  <a:schemeClr val="tx1"/>
                </a:solidFill>
              </a:rPr>
              <a:t>containerized</a:t>
            </a:r>
            <a:r>
              <a:rPr lang="de-DE" sz="1600" dirty="0" smtClean="0">
                <a:solidFill>
                  <a:schemeClr val="tx1"/>
                </a:solidFill>
              </a:rPr>
              <a:t>) </a:t>
            </a:r>
            <a:r>
              <a:rPr lang="de-DE" sz="1600" dirty="0" err="1" smtClean="0">
                <a:solidFill>
                  <a:schemeClr val="tx1"/>
                </a:solidFill>
              </a:rPr>
              <a:t>applications</a:t>
            </a:r>
            <a:r>
              <a:rPr lang="de-DE" sz="1600" dirty="0" smtClean="0">
                <a:solidFill>
                  <a:schemeClr val="tx1"/>
                </a:solidFill>
              </a:rPr>
              <a:t> on a </a:t>
            </a:r>
            <a:r>
              <a:rPr lang="de-DE" sz="1600" dirty="0" err="1" smtClean="0">
                <a:solidFill>
                  <a:schemeClr val="tx1"/>
                </a:solidFill>
              </a:rPr>
              <a:t>cluster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  <a:br>
              <a:rPr lang="de-DE" sz="1600" dirty="0" smtClean="0">
                <a:solidFill>
                  <a:schemeClr val="tx1"/>
                </a:solidFill>
              </a:rPr>
            </a:br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automate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standard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operations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procedures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218699" y="4996315"/>
            <a:ext cx="2470071" cy="1306514"/>
          </a:xfrm>
          <a:prstGeom prst="wedgeRoundRectCallout">
            <a:avLst>
              <a:gd name="adj1" fmla="val 59666"/>
              <a:gd name="adj2" fmla="val -37079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provide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right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resources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container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execution</a:t>
            </a:r>
            <a:r>
              <a:rPr lang="de-DE" sz="1600" dirty="0" smtClean="0">
                <a:solidFill>
                  <a:schemeClr val="tx1"/>
                </a:solidFill>
              </a:rPr>
              <a:t>? (e.g. </a:t>
            </a:r>
            <a:r>
              <a:rPr lang="de-DE" sz="1600" dirty="0" err="1" smtClean="0">
                <a:solidFill>
                  <a:schemeClr val="tx1"/>
                </a:solidFill>
              </a:rPr>
              <a:t>for</a:t>
            </a:r>
            <a:r>
              <a:rPr lang="de-DE" sz="1600" dirty="0" smtClean="0">
                <a:solidFill>
                  <a:schemeClr val="tx1"/>
                </a:solidFill>
              </a:rPr>
              <a:t> high </a:t>
            </a:r>
            <a:r>
              <a:rPr lang="de-DE" sz="1600" dirty="0" err="1" smtClean="0">
                <a:solidFill>
                  <a:schemeClr val="tx1"/>
                </a:solidFill>
              </a:rPr>
              <a:t>utilization</a:t>
            </a:r>
            <a:r>
              <a:rPr lang="de-DE" sz="16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8677884" y="4835147"/>
            <a:ext cx="3116787" cy="598486"/>
          </a:xfrm>
          <a:prstGeom prst="wedgeRoundRectCallout">
            <a:avLst>
              <a:gd name="adj1" fmla="val -45507"/>
              <a:gd name="adj2" fmla="val 94053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decouple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from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physical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hardware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610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05" y="-2086"/>
            <a:ext cx="10638095" cy="675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7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Sneak Preview: Kubernetes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4</a:t>
            </a:fld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89468" y="1030327"/>
            <a:ext cx="6056288" cy="5482200"/>
          </a:xfrm>
        </p:spPr>
        <p:txBody>
          <a:bodyPr/>
          <a:lstStyle/>
          <a:p>
            <a:r>
              <a:rPr lang="en-US" sz="1800" b="1" dirty="0" smtClean="0"/>
              <a:t>Metadata</a:t>
            </a:r>
          </a:p>
          <a:p>
            <a:pPr lvl="1"/>
            <a:r>
              <a:rPr lang="en-US" sz="1600" dirty="0" smtClean="0"/>
              <a:t>Website: </a:t>
            </a: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kubernetes.io</a:t>
            </a:r>
            <a:endParaRPr lang="en-US" sz="1600" dirty="0" smtClean="0"/>
          </a:p>
          <a:p>
            <a:pPr lvl="1"/>
            <a:r>
              <a:rPr lang="en-US" sz="1600" dirty="0" smtClean="0"/>
              <a:t>Initiator: Google</a:t>
            </a:r>
          </a:p>
          <a:p>
            <a:pPr lvl="1"/>
            <a:r>
              <a:rPr lang="en-US" sz="1600" dirty="0" smtClean="0"/>
              <a:t>In production use at: </a:t>
            </a:r>
            <a:r>
              <a:rPr lang="en-US" sz="1600" dirty="0" err="1" smtClean="0"/>
              <a:t>Pokemon</a:t>
            </a:r>
            <a:r>
              <a:rPr lang="en-US" sz="1600" dirty="0" smtClean="0"/>
              <a:t> Go, NYT, Google, </a:t>
            </a:r>
            <a:r>
              <a:rPr lang="mr-IN" sz="1600" dirty="0" smtClean="0"/>
              <a:t>…</a:t>
            </a:r>
            <a:endParaRPr lang="en-US" sz="1600" dirty="0" smtClean="0"/>
          </a:p>
          <a:p>
            <a:r>
              <a:rPr lang="en-US" sz="1800" b="1" dirty="0" smtClean="0"/>
              <a:t>Basic abstractions</a:t>
            </a:r>
            <a:r>
              <a:rPr lang="en-US" sz="1800" dirty="0" smtClean="0"/>
              <a:t>: Pods, Deployments, </a:t>
            </a:r>
            <a:r>
              <a:rPr lang="en-US" sz="1800" dirty="0" err="1" smtClean="0"/>
              <a:t>ReplicaSets</a:t>
            </a:r>
            <a:r>
              <a:rPr lang="en-US" sz="1800" dirty="0" smtClean="0"/>
              <a:t>, Service, </a:t>
            </a:r>
            <a:r>
              <a:rPr lang="en-US" sz="1800" dirty="0" err="1" smtClean="0"/>
              <a:t>ConfigMaps</a:t>
            </a:r>
            <a:r>
              <a:rPr lang="en-US" sz="1800" dirty="0" smtClean="0"/>
              <a:t>, Ingress</a:t>
            </a:r>
          </a:p>
          <a:p>
            <a:r>
              <a:rPr lang="en-US" sz="1800" b="1" dirty="0" smtClean="0"/>
              <a:t>How to get a running cluster</a:t>
            </a:r>
          </a:p>
          <a:p>
            <a:pPr lvl="1"/>
            <a:r>
              <a:rPr lang="en-US" sz="1600" dirty="0" smtClean="0"/>
              <a:t>Overview: </a:t>
            </a:r>
            <a:r>
              <a:rPr lang="en-US" sz="1600" dirty="0" smtClean="0">
                <a:hlinkClick r:id="rId3"/>
              </a:rPr>
              <a:t>http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kubernetes.io/docs/getting-started-guides</a:t>
            </a:r>
            <a:r>
              <a:rPr lang="en-US" sz="1600" dirty="0" smtClean="0"/>
              <a:t> </a:t>
            </a:r>
            <a:endParaRPr lang="en-US" sz="1600" dirty="0"/>
          </a:p>
          <a:p>
            <a:pPr lvl="1"/>
            <a:r>
              <a:rPr lang="en-US" sz="1600" dirty="0" smtClean="0"/>
              <a:t>Google Container Engine: </a:t>
            </a:r>
            <a:r>
              <a:rPr lang="en-US" sz="1600" dirty="0" smtClean="0">
                <a:hlinkClick r:id="rId4"/>
              </a:rPr>
              <a:t>https</a:t>
            </a:r>
            <a:r>
              <a:rPr lang="en-US" sz="1600" dirty="0">
                <a:hlinkClick r:id="rId4"/>
              </a:rPr>
              <a:t>://</a:t>
            </a:r>
            <a:r>
              <a:rPr lang="en-US" sz="1600" dirty="0" smtClean="0">
                <a:hlinkClick r:id="rId4"/>
              </a:rPr>
              <a:t>cloud.google.com/container-engine</a:t>
            </a:r>
            <a:r>
              <a:rPr lang="en-US" sz="1600" dirty="0" smtClean="0"/>
              <a:t> </a:t>
            </a:r>
            <a:endParaRPr lang="en-US" sz="1600" dirty="0"/>
          </a:p>
          <a:p>
            <a:pPr lvl="1"/>
            <a:r>
              <a:rPr lang="en-US" sz="1600" dirty="0" smtClean="0"/>
              <a:t>Giant Swarm: </a:t>
            </a:r>
            <a:r>
              <a:rPr lang="en-US" sz="1600" dirty="0" smtClean="0">
                <a:hlinkClick r:id="rId5"/>
              </a:rPr>
              <a:t>https</a:t>
            </a:r>
            <a:r>
              <a:rPr lang="en-US" sz="1600" dirty="0">
                <a:hlinkClick r:id="rId5"/>
              </a:rPr>
              <a:t>://</a:t>
            </a:r>
            <a:r>
              <a:rPr lang="en-US" sz="1600" dirty="0" smtClean="0">
                <a:hlinkClick r:id="rId5"/>
              </a:rPr>
              <a:t>giantswarm.io</a:t>
            </a:r>
            <a:r>
              <a:rPr lang="en-US" sz="1600" dirty="0" smtClean="0"/>
              <a:t> </a:t>
            </a:r>
          </a:p>
          <a:p>
            <a:r>
              <a:rPr lang="en-US" sz="1800" b="1" dirty="0"/>
              <a:t>Where to </a:t>
            </a:r>
            <a:r>
              <a:rPr lang="en-US" sz="1800" b="1" dirty="0" smtClean="0"/>
              <a:t>start</a:t>
            </a:r>
          </a:p>
          <a:p>
            <a:pPr lvl="1"/>
            <a:r>
              <a:rPr lang="en-US" sz="1600" dirty="0"/>
              <a:t>Kubernetes Docs: </a:t>
            </a:r>
            <a:r>
              <a:rPr lang="en-US" sz="1600" dirty="0">
                <a:hlinkClick r:id="rId6"/>
              </a:rPr>
              <a:t>http://</a:t>
            </a:r>
            <a:r>
              <a:rPr lang="en-US" sz="1600" dirty="0" smtClean="0">
                <a:hlinkClick r:id="rId6"/>
              </a:rPr>
              <a:t>kubernetes.io/docs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dirty="0" err="1" smtClean="0"/>
              <a:t>Katacoda</a:t>
            </a:r>
            <a:r>
              <a:rPr lang="en-US" sz="1600" dirty="0"/>
              <a:t> Kubernetes Lab: </a:t>
            </a:r>
            <a:r>
              <a:rPr lang="en-US" sz="1600" dirty="0">
                <a:hlinkClick r:id="rId7"/>
              </a:rPr>
              <a:t>https://</a:t>
            </a:r>
            <a:r>
              <a:rPr lang="en-US" sz="1600" dirty="0" smtClean="0">
                <a:hlinkClick r:id="rId7"/>
              </a:rPr>
              <a:t>www.katacoda.com/courses/kubernetes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5" name="Rechteck 3"/>
          <p:cNvSpPr/>
          <p:nvPr/>
        </p:nvSpPr>
        <p:spPr>
          <a:xfrm>
            <a:off x="6690578" y="2971483"/>
            <a:ext cx="5083628" cy="306987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Abgerundetes Rechteck 4"/>
          <p:cNvSpPr/>
          <p:nvPr/>
        </p:nvSpPr>
        <p:spPr>
          <a:xfrm>
            <a:off x="6936482" y="3436984"/>
            <a:ext cx="1871330" cy="156298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Rechteck 5"/>
          <p:cNvSpPr/>
          <p:nvPr/>
        </p:nvSpPr>
        <p:spPr>
          <a:xfrm>
            <a:off x="7223561" y="4011143"/>
            <a:ext cx="1297172" cy="3615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Container</a:t>
            </a:r>
          </a:p>
        </p:txBody>
      </p:sp>
      <p:sp>
        <p:nvSpPr>
          <p:cNvPr id="8" name="Rechteck 6"/>
          <p:cNvSpPr/>
          <p:nvPr/>
        </p:nvSpPr>
        <p:spPr>
          <a:xfrm>
            <a:off x="7223561" y="4468342"/>
            <a:ext cx="1297172" cy="3615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Container</a:t>
            </a:r>
          </a:p>
        </p:txBody>
      </p:sp>
      <p:sp>
        <p:nvSpPr>
          <p:cNvPr id="9" name="Textfeld 7"/>
          <p:cNvSpPr txBox="1"/>
          <p:nvPr/>
        </p:nvSpPr>
        <p:spPr>
          <a:xfrm>
            <a:off x="7574629" y="354611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Pod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Ellipse 8"/>
          <p:cNvSpPr/>
          <p:nvPr/>
        </p:nvSpPr>
        <p:spPr>
          <a:xfrm>
            <a:off x="7211697" y="2838904"/>
            <a:ext cx="297712" cy="29771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1" name="Gerader Verbinder 10"/>
          <p:cNvCxnSpPr>
            <a:stCxn id="12" idx="4"/>
          </p:cNvCxnSpPr>
          <p:nvPr/>
        </p:nvCxnSpPr>
        <p:spPr>
          <a:xfrm>
            <a:off x="7360553" y="3136616"/>
            <a:ext cx="1" cy="287079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hteck 13"/>
          <p:cNvSpPr/>
          <p:nvPr/>
        </p:nvSpPr>
        <p:spPr>
          <a:xfrm>
            <a:off x="7175713" y="3317369"/>
            <a:ext cx="1392865" cy="2392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Ellipse 14"/>
          <p:cNvSpPr/>
          <p:nvPr/>
        </p:nvSpPr>
        <p:spPr>
          <a:xfrm>
            <a:off x="7740472" y="2838904"/>
            <a:ext cx="297712" cy="29771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4" name="Gerader Verbinder 15"/>
          <p:cNvCxnSpPr>
            <a:stCxn id="18" idx="4"/>
          </p:cNvCxnSpPr>
          <p:nvPr/>
        </p:nvCxnSpPr>
        <p:spPr>
          <a:xfrm>
            <a:off x="7889328" y="3136616"/>
            <a:ext cx="1" cy="287079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Ellipse 16"/>
          <p:cNvSpPr/>
          <p:nvPr/>
        </p:nvSpPr>
        <p:spPr>
          <a:xfrm>
            <a:off x="8275179" y="2838904"/>
            <a:ext cx="297712" cy="29771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6" name="Gerader Verbinder 17"/>
          <p:cNvCxnSpPr>
            <a:stCxn id="20" idx="4"/>
          </p:cNvCxnSpPr>
          <p:nvPr/>
        </p:nvCxnSpPr>
        <p:spPr>
          <a:xfrm>
            <a:off x="8424035" y="3136616"/>
            <a:ext cx="1" cy="287079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ylinder 18"/>
          <p:cNvSpPr/>
          <p:nvPr/>
        </p:nvSpPr>
        <p:spPr>
          <a:xfrm>
            <a:off x="7266090" y="5332408"/>
            <a:ext cx="1222744" cy="627323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8" name="Gerade Verbindung mit Pfeil 20"/>
          <p:cNvCxnSpPr>
            <a:stCxn id="8" idx="2"/>
            <a:endCxn id="22" idx="1"/>
          </p:cNvCxnSpPr>
          <p:nvPr/>
        </p:nvCxnSpPr>
        <p:spPr>
          <a:xfrm>
            <a:off x="7872147" y="4999971"/>
            <a:ext cx="5315" cy="332437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22"/>
          <p:cNvSpPr txBox="1"/>
          <p:nvPr/>
        </p:nvSpPr>
        <p:spPr>
          <a:xfrm>
            <a:off x="7720468" y="3314711"/>
            <a:ext cx="317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bg1"/>
                </a:solidFill>
              </a:rPr>
              <a:t>IP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20" name="Textfeld 23"/>
          <p:cNvSpPr txBox="1"/>
          <p:nvPr/>
        </p:nvSpPr>
        <p:spPr>
          <a:xfrm>
            <a:off x="7574629" y="5563668"/>
            <a:ext cx="663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Volume</a:t>
            </a:r>
            <a:endParaRPr lang="de-DE" sz="1100" dirty="0"/>
          </a:p>
        </p:txBody>
      </p:sp>
      <p:sp>
        <p:nvSpPr>
          <p:cNvPr id="21" name="Textfeld 24"/>
          <p:cNvSpPr txBox="1"/>
          <p:nvPr/>
        </p:nvSpPr>
        <p:spPr>
          <a:xfrm>
            <a:off x="7139178" y="2858725"/>
            <a:ext cx="4427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bg1"/>
                </a:solidFill>
              </a:rPr>
              <a:t>Port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22" name="Textfeld 26"/>
          <p:cNvSpPr txBox="1"/>
          <p:nvPr/>
        </p:nvSpPr>
        <p:spPr>
          <a:xfrm>
            <a:off x="7667953" y="2851469"/>
            <a:ext cx="4427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bg1"/>
                </a:solidFill>
              </a:rPr>
              <a:t>Port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23" name="Textfeld 27"/>
          <p:cNvSpPr txBox="1"/>
          <p:nvPr/>
        </p:nvSpPr>
        <p:spPr>
          <a:xfrm>
            <a:off x="8202660" y="2862321"/>
            <a:ext cx="4427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bg1"/>
                </a:solidFill>
              </a:rPr>
              <a:t>Port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24" name="Ellipse 51"/>
          <p:cNvSpPr/>
          <p:nvPr/>
        </p:nvSpPr>
        <p:spPr>
          <a:xfrm>
            <a:off x="7721250" y="1194919"/>
            <a:ext cx="297712" cy="29771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25" name="Gerader Verbinder 52"/>
          <p:cNvCxnSpPr/>
          <p:nvPr/>
        </p:nvCxnSpPr>
        <p:spPr>
          <a:xfrm>
            <a:off x="7870106" y="1492631"/>
            <a:ext cx="1" cy="287079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Abgerundetes Rechteck 28"/>
          <p:cNvSpPr/>
          <p:nvPr/>
        </p:nvSpPr>
        <p:spPr>
          <a:xfrm>
            <a:off x="6948644" y="1645639"/>
            <a:ext cx="1871330" cy="696432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Service</a:t>
            </a:r>
          </a:p>
        </p:txBody>
      </p:sp>
      <p:sp>
        <p:nvSpPr>
          <p:cNvPr id="27" name="Textfeld 54"/>
          <p:cNvSpPr txBox="1"/>
          <p:nvPr/>
        </p:nvSpPr>
        <p:spPr>
          <a:xfrm>
            <a:off x="7982264" y="1210315"/>
            <a:ext cx="968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DNS-Name</a:t>
            </a:r>
            <a:endParaRPr lang="de-DE" sz="1200" dirty="0"/>
          </a:p>
        </p:txBody>
      </p:sp>
      <p:cxnSp>
        <p:nvCxnSpPr>
          <p:cNvPr id="28" name="Gerade Verbindung mit Pfeil 56"/>
          <p:cNvCxnSpPr>
            <a:stCxn id="32" idx="2"/>
            <a:endCxn id="18" idx="0"/>
          </p:cNvCxnSpPr>
          <p:nvPr/>
        </p:nvCxnSpPr>
        <p:spPr>
          <a:xfrm>
            <a:off x="7884309" y="2342071"/>
            <a:ext cx="5019" cy="496833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hteck 62"/>
          <p:cNvSpPr/>
          <p:nvPr/>
        </p:nvSpPr>
        <p:spPr>
          <a:xfrm rot="16200000">
            <a:off x="6287893" y="4053532"/>
            <a:ext cx="1297172" cy="255461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Label: &lt;K,V&gt;</a:t>
            </a:r>
          </a:p>
        </p:txBody>
      </p:sp>
      <p:sp>
        <p:nvSpPr>
          <p:cNvPr id="30" name="Abgerundetes Rechteck 63"/>
          <p:cNvSpPr/>
          <p:nvPr/>
        </p:nvSpPr>
        <p:spPr>
          <a:xfrm>
            <a:off x="9787464" y="3915151"/>
            <a:ext cx="1871330" cy="696432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Replica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Sets</a:t>
            </a:r>
          </a:p>
        </p:txBody>
      </p:sp>
      <p:cxnSp>
        <p:nvCxnSpPr>
          <p:cNvPr id="31" name="Gerade Verbindung mit Pfeil 65"/>
          <p:cNvCxnSpPr/>
          <p:nvPr/>
        </p:nvCxnSpPr>
        <p:spPr>
          <a:xfrm flipH="1" flipV="1">
            <a:off x="8807812" y="4263067"/>
            <a:ext cx="979652" cy="300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feld 30"/>
          <p:cNvSpPr txBox="1"/>
          <p:nvPr/>
        </p:nvSpPr>
        <p:spPr>
          <a:xfrm>
            <a:off x="7877462" y="2429326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Selector</a:t>
            </a:r>
            <a:endParaRPr lang="de-DE" sz="1200" dirty="0"/>
          </a:p>
        </p:txBody>
      </p:sp>
      <p:sp>
        <p:nvSpPr>
          <p:cNvPr id="33" name="Textfeld 31"/>
          <p:cNvSpPr txBox="1"/>
          <p:nvPr/>
        </p:nvSpPr>
        <p:spPr>
          <a:xfrm>
            <a:off x="8967163" y="4298605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Selector</a:t>
            </a:r>
            <a:endParaRPr lang="de-DE" sz="1200" dirty="0"/>
          </a:p>
        </p:txBody>
      </p:sp>
      <p:sp>
        <p:nvSpPr>
          <p:cNvPr id="34" name="Rechteck 9"/>
          <p:cNvSpPr/>
          <p:nvPr/>
        </p:nvSpPr>
        <p:spPr>
          <a:xfrm>
            <a:off x="10092289" y="2970538"/>
            <a:ext cx="1871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 smtClean="0"/>
              <a:t>Deployment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145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Sneak Preview: </a:t>
            </a:r>
            <a:r>
              <a:rPr lang="en-US" dirty="0" err="1" smtClean="0"/>
              <a:t>OpenShift</a:t>
            </a:r>
            <a:r>
              <a:rPr lang="en-US" dirty="0" smtClean="0"/>
              <a:t> v3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5</a:t>
            </a:fld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89467" y="987553"/>
            <a:ext cx="6202879" cy="5524974"/>
          </a:xfrm>
        </p:spPr>
        <p:txBody>
          <a:bodyPr/>
          <a:lstStyle/>
          <a:p>
            <a:r>
              <a:rPr lang="en-US" b="1" dirty="0" smtClean="0"/>
              <a:t>Metadata</a:t>
            </a:r>
          </a:p>
          <a:p>
            <a:pPr lvl="1"/>
            <a:r>
              <a:rPr lang="en-US" dirty="0" smtClean="0"/>
              <a:t>Website: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www.openshift.org</a:t>
            </a:r>
            <a:endParaRPr lang="en-US" dirty="0" smtClean="0"/>
          </a:p>
          <a:p>
            <a:pPr lvl="1"/>
            <a:r>
              <a:rPr lang="en-US" dirty="0" smtClean="0"/>
              <a:t>Initiator: </a:t>
            </a:r>
            <a:r>
              <a:rPr lang="en-US" dirty="0" err="1" smtClean="0"/>
              <a:t>RedHat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In production use at: </a:t>
            </a:r>
            <a:r>
              <a:rPr lang="en-US" dirty="0" err="1" smtClean="0"/>
              <a:t>ReHat</a:t>
            </a:r>
            <a:endParaRPr lang="en-US" dirty="0" smtClean="0"/>
          </a:p>
          <a:p>
            <a:r>
              <a:rPr lang="en-US" b="1" dirty="0" smtClean="0"/>
              <a:t>Basic abstractions: </a:t>
            </a:r>
            <a:r>
              <a:rPr lang="en-US" dirty="0" smtClean="0"/>
              <a:t>Kubernetes abstractions </a:t>
            </a:r>
            <a:br>
              <a:rPr lang="en-US" dirty="0" smtClean="0"/>
            </a:br>
            <a:r>
              <a:rPr lang="en-US" dirty="0" smtClean="0"/>
              <a:t>+ Route, </a:t>
            </a:r>
            <a:r>
              <a:rPr lang="en-US" dirty="0" err="1" smtClean="0"/>
              <a:t>ImageStream</a:t>
            </a:r>
            <a:r>
              <a:rPr lang="en-US" dirty="0" smtClean="0"/>
              <a:t>, Build, Template</a:t>
            </a:r>
            <a:endParaRPr lang="en-US" dirty="0"/>
          </a:p>
          <a:p>
            <a:r>
              <a:rPr lang="en-US" b="1" dirty="0"/>
              <a:t>How to get a running </a:t>
            </a:r>
            <a:r>
              <a:rPr lang="en-US" b="1" dirty="0" smtClean="0"/>
              <a:t>cluster</a:t>
            </a:r>
          </a:p>
          <a:p>
            <a:pPr lvl="1"/>
            <a:r>
              <a:rPr lang="en-US" dirty="0" smtClean="0"/>
              <a:t>Private cluster: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docs.openshift.org/latest/getting_started</a:t>
            </a:r>
            <a:r>
              <a:rPr lang="en-US" dirty="0" smtClean="0">
                <a:hlinkClick r:id="rId3"/>
              </a:rPr>
              <a:t>/</a:t>
            </a:r>
            <a:br>
              <a:rPr lang="en-US" dirty="0" smtClean="0">
                <a:hlinkClick r:id="rId3"/>
              </a:rPr>
            </a:br>
            <a:r>
              <a:rPr lang="en-US" dirty="0" smtClean="0">
                <a:hlinkClick r:id="rId3"/>
              </a:rPr>
              <a:t>administrators.html</a:t>
            </a:r>
            <a:endParaRPr lang="en-US" dirty="0" smtClean="0"/>
          </a:p>
          <a:p>
            <a:pPr lvl="1"/>
            <a:r>
              <a:rPr lang="en-US" dirty="0" smtClean="0"/>
              <a:t>Public cluster: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www.openshift.com/devpreview</a:t>
            </a:r>
            <a:r>
              <a:rPr lang="en-US" dirty="0"/>
              <a:t> </a:t>
            </a:r>
            <a:endParaRPr lang="en-US" dirty="0"/>
          </a:p>
          <a:p>
            <a:r>
              <a:rPr lang="en-US" b="1" dirty="0"/>
              <a:t>Where to </a:t>
            </a:r>
            <a:r>
              <a:rPr lang="en-US" b="1" dirty="0" smtClean="0"/>
              <a:t>start</a:t>
            </a:r>
          </a:p>
          <a:p>
            <a:pPr lvl="1"/>
            <a:r>
              <a:rPr lang="en-US" dirty="0">
                <a:hlinkClick r:id="rId5"/>
              </a:rPr>
              <a:t>https://docs.openshift.org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www.openshift.com/promotions/ebook.html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2346" y="1538796"/>
            <a:ext cx="5599654" cy="398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8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Sneak Preview: </a:t>
            </a:r>
            <a:r>
              <a:rPr lang="en-US" dirty="0" err="1" smtClean="0"/>
              <a:t>Kontena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6</a:t>
            </a:fld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89468" y="1339531"/>
            <a:ext cx="5828964" cy="5172995"/>
          </a:xfrm>
        </p:spPr>
        <p:txBody>
          <a:bodyPr/>
          <a:lstStyle/>
          <a:p>
            <a:r>
              <a:rPr lang="en-US" b="1" dirty="0" smtClean="0"/>
              <a:t>Metadata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kontena.io</a:t>
            </a:r>
            <a:endParaRPr lang="en-US" dirty="0" smtClean="0"/>
          </a:p>
          <a:p>
            <a:pPr lvl="1"/>
            <a:r>
              <a:rPr lang="en-US" dirty="0" smtClean="0"/>
              <a:t>Initiator:  </a:t>
            </a:r>
            <a:r>
              <a:rPr lang="en-US" dirty="0" err="1" smtClean="0"/>
              <a:t>Kontena</a:t>
            </a:r>
            <a:r>
              <a:rPr lang="en-US" dirty="0" smtClean="0"/>
              <a:t>, Inc.</a:t>
            </a:r>
          </a:p>
          <a:p>
            <a:pPr lvl="1"/>
            <a:r>
              <a:rPr lang="en-US" dirty="0" smtClean="0"/>
              <a:t>In production use at: ?</a:t>
            </a:r>
            <a:endParaRPr lang="en-US" dirty="0"/>
          </a:p>
          <a:p>
            <a:r>
              <a:rPr lang="en-US" b="1" dirty="0"/>
              <a:t>Basic </a:t>
            </a:r>
            <a:r>
              <a:rPr lang="en-US" b="1" dirty="0" smtClean="0"/>
              <a:t>abstractions</a:t>
            </a:r>
            <a:r>
              <a:rPr lang="en-US" dirty="0" smtClean="0"/>
              <a:t>: </a:t>
            </a:r>
            <a:r>
              <a:rPr lang="en-US" dirty="0" err="1" smtClean="0"/>
              <a:t>LoadBalancer</a:t>
            </a:r>
            <a:r>
              <a:rPr lang="en-US" dirty="0" smtClean="0"/>
              <a:t>, Application, </a:t>
            </a:r>
            <a:r>
              <a:rPr lang="en-US" dirty="0" smtClean="0"/>
              <a:t>Service</a:t>
            </a:r>
            <a:r>
              <a:rPr lang="en-US" dirty="0" smtClean="0"/>
              <a:t>, Grid.</a:t>
            </a:r>
            <a:endParaRPr lang="en-US" dirty="0"/>
          </a:p>
          <a:p>
            <a:r>
              <a:rPr lang="en-US" b="1" dirty="0"/>
              <a:t>How to get a running </a:t>
            </a:r>
            <a:r>
              <a:rPr lang="en-US" b="1" dirty="0" smtClean="0"/>
              <a:t>cluster</a:t>
            </a:r>
          </a:p>
          <a:p>
            <a:pPr lvl="1"/>
            <a:r>
              <a:rPr lang="en-US" dirty="0">
                <a:hlinkClick r:id="rId4"/>
              </a:rPr>
              <a:t>https://www.kontena.io/docs</a:t>
            </a:r>
            <a:r>
              <a:rPr lang="en-US" dirty="0" smtClean="0">
                <a:hlinkClick r:id="rId4"/>
              </a:rPr>
              <a:t>/</a:t>
            </a:r>
            <a:br>
              <a:rPr lang="en-US" dirty="0" smtClean="0">
                <a:hlinkClick r:id="rId4"/>
              </a:rPr>
            </a:br>
            <a:r>
              <a:rPr lang="en-US" dirty="0" smtClean="0">
                <a:hlinkClick r:id="rId4"/>
              </a:rPr>
              <a:t>getting-started/installing/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b="1" dirty="0"/>
              <a:t>Where to </a:t>
            </a:r>
            <a:r>
              <a:rPr lang="en-US" b="1" dirty="0" smtClean="0"/>
              <a:t>start</a:t>
            </a:r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kontena.io/platform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www.kontena.io/docs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431" y="692194"/>
            <a:ext cx="5970521" cy="596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7</a:t>
            </a:fld>
            <a:endParaRPr lang="de-D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 hard!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0"/>
            <a:ext cx="6134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1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qaware-folienmaster-1.01">
  <a:themeElements>
    <a:clrScheme name="QAware_Colors">
      <a:dk1>
        <a:srgbClr val="000000"/>
      </a:dk1>
      <a:lt1>
        <a:sysClr val="window" lastClr="FFFFFF"/>
      </a:lt1>
      <a:dk2>
        <a:srgbClr val="666666"/>
      </a:dk2>
      <a:lt2>
        <a:srgbClr val="D2D2D2"/>
      </a:lt2>
      <a:accent1>
        <a:srgbClr val="B34316"/>
      </a:accent1>
      <a:accent2>
        <a:srgbClr val="C84B23"/>
      </a:accent2>
      <a:accent3>
        <a:srgbClr val="CC4B29"/>
      </a:accent3>
      <a:accent4>
        <a:srgbClr val="386B9B"/>
      </a:accent4>
      <a:accent5>
        <a:srgbClr val="619CBB"/>
      </a:accent5>
      <a:accent6>
        <a:srgbClr val="B1D5E3"/>
      </a:accent6>
      <a:hlink>
        <a:srgbClr val="11365A"/>
      </a:hlink>
      <a:folHlink>
        <a:srgbClr val="B2B2B2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solidFill>
            <a:schemeClr val="accent4"/>
          </a:solidFill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chemeClr val="tx2"/>
          </a:solidFill>
          <a:headEnd w="lg" len="med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1091</TotalTime>
  <Words>261</Words>
  <Application>Microsoft Macintosh PowerPoint</Application>
  <PresentationFormat>Widescreen</PresentationFormat>
  <Paragraphs>70</Paragraphs>
  <Slides>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 Narrow</vt:lpstr>
      <vt:lpstr>Calibri</vt:lpstr>
      <vt:lpstr>Lucida Grande</vt:lpstr>
      <vt:lpstr>Source Code Pro</vt:lpstr>
      <vt:lpstr>Arial</vt:lpstr>
      <vt:lpstr>qaware-folienmaster-1.01</vt:lpstr>
      <vt:lpstr>think-cell Folie</vt:lpstr>
      <vt:lpstr>PowerPoint Presentation</vt:lpstr>
      <vt:lpstr>PowerPoint Presentation</vt:lpstr>
      <vt:lpstr>PowerPoint Presentation</vt:lpstr>
      <vt:lpstr>Sneak Preview: Kubernetes</vt:lpstr>
      <vt:lpstr>Sneak Preview: OpenShift v3</vt:lpstr>
      <vt:lpstr>Sneak Preview: Kontena</vt:lpstr>
      <vt:lpstr>Play hard!</vt:lpstr>
    </vt:vector>
  </TitlesOfParts>
  <Company>QAware GmbH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von Kommunikationssystemen im Internet</dc:title>
  <dc:creator>Christine Kantsperger</dc:creator>
  <cp:lastModifiedBy>Josef Adersberger</cp:lastModifiedBy>
  <cp:revision>539</cp:revision>
  <dcterms:created xsi:type="dcterms:W3CDTF">2014-10-08T07:51:16Z</dcterms:created>
  <dcterms:modified xsi:type="dcterms:W3CDTF">2016-11-06T17:23:54Z</dcterms:modified>
</cp:coreProperties>
</file>